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59" r:id="rId9"/>
    <p:sldId id="264" r:id="rId10"/>
    <p:sldId id="266" r:id="rId11"/>
    <p:sldId id="267" r:id="rId12"/>
    <p:sldId id="268" r:id="rId13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0161086" name="Google Shape;3;n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182092" name="Google Shape;4;n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67690241" name="Google Shape;51;p1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2020835" name="Google Shape;52;p1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94950586" name="Google Shape;108;p8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310469" name="Google Shape;109;p8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66489501" name="Google Shape;115;p9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437983" name="Google Shape;116;p9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pPr>
            <a:endParaRPr/>
          </a:p>
        </p:txBody>
      </p:sp>
      <p:sp>
        <p:nvSpPr>
          <p:cNvPr id="1430049208" name="Google Shape;117;p9:notes"/>
          <p:cNvSpPr txBox="1">
            <a:spLocks noGrp="1"/>
          </p:cNvSpPr>
          <p:nvPr>
            <p:ph type="sldNum" idx="12"/>
          </p:nvPr>
        </p:nvSpPr>
        <p:spPr bwMode="auto"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11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55069349" name="Google Shape;103;g3cdd99f6f47_0_0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9869606" name="Google Shape;104;g3cdd99f6f47_0_0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21544754" name="Google Shape;68;p3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6736947" name="Google Shape;69;p3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44571117" name="Google Shape;61;p2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8564496" name="Google Shape;62;p2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55770535" name="Google Shape;75;p4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7070157" name="Google Shape;76;p4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75749394" name="Google Shape;89;p6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5590937" name="Google Shape;90;p6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59336460" name="Google Shape;82;p5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3495543" name="Google Shape;83;p5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63907388" name="Google Shape;96;p7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2091939" name="Google Shape;97;p7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4FC5DBB-2AC8-CC8C-CBB5-2AE64A3146D1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9EB4AAC-9FF5-FD06-6928-7A9DDED59C98}" type="slidenum">
              <a:rPr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slide" type="title" userDrawn="1">
  <p:cSld name="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5757454" name="Google Shape;10;p2"/>
          <p:cNvSpPr txBox="1">
            <a:spLocks noGrp="1"/>
          </p:cNvSpPr>
          <p:nvPr>
            <p:ph type="ctrTitle"/>
          </p:nvPr>
        </p:nvSpPr>
        <p:spPr bwMode="auto"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pPr>
              <a:defRPr/>
            </a:pPr>
            <a:endParaRPr/>
          </a:p>
        </p:txBody>
      </p:sp>
      <p:sp>
        <p:nvSpPr>
          <p:cNvPr id="1987831594" name="Google Shape;11;p2"/>
          <p:cNvSpPr txBox="1">
            <a:spLocks noGrp="1"/>
          </p:cNvSpPr>
          <p:nvPr>
            <p:ph type="subTitle" idx="1"/>
          </p:nvPr>
        </p:nvSpPr>
        <p:spPr bwMode="auto"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pPr>
              <a:defRPr/>
            </a:pPr>
            <a:endParaRPr/>
          </a:p>
        </p:txBody>
      </p:sp>
      <p:sp>
        <p:nvSpPr>
          <p:cNvPr id="1249426503" name="Google Shape;12;p2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Big number" userDrawn="1">
  <p:cSld name="BIG_NUMB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3514502" name="Google Shape;45;p11"/>
          <p:cNvSpPr txBox="1">
            <a:spLocks noGrp="1"/>
          </p:cNvSpPr>
          <p:nvPr>
            <p:ph type="title" hasCustomPrompt="1"/>
          </p:nvPr>
        </p:nvSpPr>
        <p:spPr bwMode="auto"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pPr>
              <a:defRPr/>
            </a:pPr>
            <a:r>
              <a:t>xx%</a:t>
            </a:r>
          </a:p>
        </p:txBody>
      </p:sp>
      <p:sp>
        <p:nvSpPr>
          <p:cNvPr id="45320736" name="Google Shape;46;p11"/>
          <p:cNvSpPr txBox="1">
            <a:spLocks noGrp="1"/>
          </p:cNvSpPr>
          <p:nvPr>
            <p:ph type="body" idx="1"/>
          </p:nvPr>
        </p:nvSpPr>
        <p:spPr bwMode="auto"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972616494" name="Google Shape;47;p11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Blank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7360411" name="Google Shape;49;p12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and body" type="tx" userDrawn="1">
  <p:cSld name="TITLE_AND_BOD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4351218" name="Google Shape;14;p3"/>
          <p:cNvSpPr txBox="1">
            <a:spLocks noGrp="1"/>
          </p:cNvSpPr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609035135" name="Google Shape;15;p3"/>
          <p:cNvSpPr txBox="1">
            <a:spLocks noGrp="1"/>
          </p:cNvSpPr>
          <p:nvPr>
            <p:ph type="body" idx="1"/>
          </p:nvPr>
        </p:nvSpPr>
        <p:spPr bwMode="auto"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09327998" name="Google Shape;16;p3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ection header" type="secHead" userDrawn="1">
  <p:cSld name="SECTION_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38738190" name="Google Shape;18;p4"/>
          <p:cNvSpPr txBox="1">
            <a:spLocks noGrp="1"/>
          </p:cNvSpPr>
          <p:nvPr>
            <p:ph type="title"/>
          </p:nvPr>
        </p:nvSpPr>
        <p:spPr bwMode="auto"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pPr>
              <a:defRPr/>
            </a:pPr>
            <a:endParaRPr/>
          </a:p>
        </p:txBody>
      </p:sp>
      <p:sp>
        <p:nvSpPr>
          <p:cNvPr id="379818491" name="Google Shape;19;p4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and two columns" type="twoColTx" userDrawn="1">
  <p:cSld name="TITLE_AND_TWO_COLUM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7797182" name="Google Shape;21;p5"/>
          <p:cNvSpPr txBox="1">
            <a:spLocks noGrp="1"/>
          </p:cNvSpPr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802708867" name="Google Shape;22;p5"/>
          <p:cNvSpPr txBox="1">
            <a:spLocks noGrp="1"/>
          </p:cNvSpPr>
          <p:nvPr>
            <p:ph type="body" idx="1"/>
          </p:nvPr>
        </p:nvSpPr>
        <p:spPr bwMode="auto"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>
              <a:defRPr/>
            </a:pPr>
            <a:endParaRPr/>
          </a:p>
        </p:txBody>
      </p:sp>
      <p:sp>
        <p:nvSpPr>
          <p:cNvPr id="338556609" name="Google Shape;23;p5"/>
          <p:cNvSpPr txBox="1">
            <a:spLocks noGrp="1"/>
          </p:cNvSpPr>
          <p:nvPr>
            <p:ph type="body" idx="2"/>
          </p:nvPr>
        </p:nvSpPr>
        <p:spPr bwMode="auto">
          <a:xfrm>
            <a:off x="4832399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>
              <a:defRPr/>
            </a:pPr>
            <a:endParaRPr/>
          </a:p>
        </p:txBody>
      </p:sp>
      <p:sp>
        <p:nvSpPr>
          <p:cNvPr id="463293472" name="Google Shape;24;p5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only" type="titleOnly" userDrawn="1">
  <p:cSld name="TITLE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39898449" name="Google Shape;26;p6"/>
          <p:cNvSpPr txBox="1">
            <a:spLocks noGrp="1"/>
          </p:cNvSpPr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73657510" name="Google Shape;27;p6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One column text" userDrawn="1">
  <p:cSld name="ONE_COLUMN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92563679" name="Google Shape;29;p7"/>
          <p:cNvSpPr txBox="1">
            <a:spLocks noGrp="1"/>
          </p:cNvSpPr>
          <p:nvPr>
            <p:ph type="title"/>
          </p:nvPr>
        </p:nvSpPr>
        <p:spPr bwMode="auto"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pPr>
              <a:defRPr/>
            </a:pPr>
            <a:endParaRPr/>
          </a:p>
        </p:txBody>
      </p:sp>
      <p:sp>
        <p:nvSpPr>
          <p:cNvPr id="1938829322" name="Google Shape;30;p7"/>
          <p:cNvSpPr txBox="1">
            <a:spLocks noGrp="1"/>
          </p:cNvSpPr>
          <p:nvPr>
            <p:ph type="body" idx="1"/>
          </p:nvPr>
        </p:nvSpPr>
        <p:spPr bwMode="auto"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>
              <a:defRPr/>
            </a:pPr>
            <a:endParaRPr/>
          </a:p>
        </p:txBody>
      </p:sp>
      <p:sp>
        <p:nvSpPr>
          <p:cNvPr id="1640733154" name="Google Shape;31;p7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Main point" userDrawn="1">
  <p:cSld name="MAIN_POI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21384374" name="Google Shape;33;p8"/>
          <p:cNvSpPr txBox="1">
            <a:spLocks noGrp="1"/>
          </p:cNvSpPr>
          <p:nvPr>
            <p:ph type="title"/>
          </p:nvPr>
        </p:nvSpPr>
        <p:spPr bwMode="auto"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pPr>
              <a:defRPr/>
            </a:pPr>
            <a:endParaRPr/>
          </a:p>
        </p:txBody>
      </p:sp>
      <p:sp>
        <p:nvSpPr>
          <p:cNvPr id="338508948" name="Google Shape;34;p8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ection title and description" userDrawn="1">
  <p:cSld name="SECTION_TITLE_AND_DESCRI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3060454" name="Google Shape;36;p9"/>
          <p:cNvSpPr/>
          <p:nvPr/>
        </p:nvSpPr>
        <p:spPr bwMode="auto"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539124661" name="Google Shape;37;p9"/>
          <p:cNvSpPr txBox="1">
            <a:spLocks noGrp="1"/>
          </p:cNvSpPr>
          <p:nvPr>
            <p:ph type="title"/>
          </p:nvPr>
        </p:nvSpPr>
        <p:spPr bwMode="auto">
          <a:xfrm>
            <a:off x="265500" y="1233175"/>
            <a:ext cx="4045199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pPr>
              <a:defRPr/>
            </a:pPr>
            <a:endParaRPr/>
          </a:p>
        </p:txBody>
      </p:sp>
      <p:sp>
        <p:nvSpPr>
          <p:cNvPr id="1332307868" name="Google Shape;38;p9"/>
          <p:cNvSpPr txBox="1">
            <a:spLocks noGrp="1"/>
          </p:cNvSpPr>
          <p:nvPr>
            <p:ph type="subTitle" idx="1"/>
          </p:nvPr>
        </p:nvSpPr>
        <p:spPr bwMode="auto">
          <a:xfrm>
            <a:off x="265500" y="2803075"/>
            <a:ext cx="4045199" cy="123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pPr>
              <a:defRPr/>
            </a:pPr>
            <a:endParaRPr/>
          </a:p>
        </p:txBody>
      </p:sp>
      <p:sp>
        <p:nvSpPr>
          <p:cNvPr id="1387460429" name="Google Shape;39;p9"/>
          <p:cNvSpPr txBox="1">
            <a:spLocks noGrp="1"/>
          </p:cNvSpPr>
          <p:nvPr>
            <p:ph type="body" idx="2"/>
          </p:nvPr>
        </p:nvSpPr>
        <p:spPr bwMode="auto"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381259025" name="Google Shape;40;p9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Caption" userDrawn="1">
  <p:cSld name="CAPTION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52023567" name="Google Shape;42;p10"/>
          <p:cNvSpPr txBox="1">
            <a:spLocks noGrp="1"/>
          </p:cNvSpPr>
          <p:nvPr>
            <p:ph type="body" idx="1"/>
          </p:nvPr>
        </p:nvSpPr>
        <p:spPr bwMode="auto"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00987679" name="Google Shape;43;p10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9696650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222973076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1pPr>
            <a:lvl2pPr marL="914400" marR="0" lvl="1" indent="-3175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1371600" marR="0" lvl="2" indent="-3175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1828800" marR="0" lvl="3" indent="-3175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2286000" marR="0" lvl="4" indent="-3175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2743200" marR="0" lvl="5" indent="-3175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3200400" marR="0" lvl="6" indent="-3175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3657600" marR="0" lvl="7" indent="-3175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4114800" marR="0" lvl="8" indent="-3175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35487853" name="Google Shape;8;p1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rc.ufscar.br/riscos/todas-riscos-macroprocessos-altos-extremos.pdf/view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24080702" name="Google Shape;54;p13"/>
          <p:cNvSpPr txBox="1">
            <a:spLocks noGrp="1"/>
          </p:cNvSpPr>
          <p:nvPr>
            <p:ph type="ctrTitle"/>
          </p:nvPr>
        </p:nvSpPr>
        <p:spPr bwMode="auto"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/>
            </a:pPr>
            <a:endParaRPr/>
          </a:p>
        </p:txBody>
      </p:sp>
      <p:sp>
        <p:nvSpPr>
          <p:cNvPr id="464765187" name="Google Shape;55;p13"/>
          <p:cNvSpPr txBox="1">
            <a:spLocks noGrp="1"/>
          </p:cNvSpPr>
          <p:nvPr>
            <p:ph type="subTitle" idx="1"/>
          </p:nvPr>
        </p:nvSpPr>
        <p:spPr bwMode="auto"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pPr>
            <a:endParaRPr/>
          </a:p>
        </p:txBody>
      </p:sp>
      <p:pic>
        <p:nvPicPr>
          <p:cNvPr id="2080948304" name="Google Shape;56;p13"/>
          <p:cNvPicPr/>
          <p:nvPr/>
        </p:nvPicPr>
        <p:blipFill rotWithShape="1">
          <a:blip r:embed="rId3">
            <a:alphaModFix/>
          </a:blip>
          <a:stretch/>
        </p:blipFill>
        <p:spPr bwMode="auto">
          <a:xfrm>
            <a:off x="8867" y="0"/>
            <a:ext cx="912626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2158210" name="Google Shape;57;p13"/>
          <p:cNvPicPr/>
          <p:nvPr/>
        </p:nvPicPr>
        <p:blipFill rotWithShape="1">
          <a:blip r:embed="rId4">
            <a:alphaModFix/>
          </a:blip>
          <a:stretch/>
        </p:blipFill>
        <p:spPr bwMode="auto">
          <a:xfrm>
            <a:off x="6057900" y="0"/>
            <a:ext cx="2681300" cy="122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987229" name="Google Shape;58;p13"/>
          <p:cNvPicPr/>
          <p:nvPr/>
        </p:nvPicPr>
        <p:blipFill rotWithShape="1">
          <a:blip r:embed="rId4">
            <a:alphaModFix/>
          </a:blip>
          <a:stretch/>
        </p:blipFill>
        <p:spPr bwMode="auto">
          <a:xfrm>
            <a:off x="6253163" y="342900"/>
            <a:ext cx="2676525" cy="12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222307" name="Google Shape;59;p13"/>
          <p:cNvPicPr/>
          <p:nvPr/>
        </p:nvPicPr>
        <p:blipFill rotWithShape="1">
          <a:blip r:embed="rId5">
            <a:alphaModFix/>
          </a:blip>
          <a:stretch/>
        </p:blipFill>
        <p:spPr bwMode="auto">
          <a:xfrm>
            <a:off x="971550" y="-9775"/>
            <a:ext cx="7191375" cy="108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64669440" name="Google Shape;111;p21"/>
          <p:cNvSpPr txBox="1">
            <a:spLocks noGrp="1"/>
          </p:cNvSpPr>
          <p:nvPr>
            <p:ph type="title"/>
          </p:nvPr>
        </p:nvSpPr>
        <p:spPr bwMode="auto">
          <a:xfrm>
            <a:off x="150" y="0"/>
            <a:ext cx="9144000" cy="572700"/>
          </a:xfrm>
          <a:prstGeom prst="rect">
            <a:avLst/>
          </a:prstGeom>
          <a:solidFill>
            <a:srgbClr val="4A86E8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4000"/>
              <a:buFont typeface="Arial"/>
              <a:buNone/>
              <a:defRPr/>
            </a:pPr>
            <a:r>
              <a:rPr lang="pt-BR" sz="2500">
                <a:solidFill>
                  <a:srgbClr val="4D4D4D"/>
                </a:solidFill>
                <a:highlight>
                  <a:srgbClr val="FAFAFA"/>
                </a:highlight>
                <a:latin typeface="Roboto"/>
                <a:ea typeface="Roboto"/>
                <a:cs typeface="Roboto"/>
              </a:rPr>
              <a:t>Atualização dos Riscos Identificados nas UORGs da PROPLAN</a:t>
            </a:r>
            <a:endParaRPr sz="2500">
              <a:solidFill>
                <a:srgbClr val="4D4D4D"/>
              </a:solidFill>
              <a:highlight>
                <a:srgbClr val="FAFAFA"/>
              </a:highlight>
              <a:latin typeface="Roboto"/>
              <a:ea typeface="Roboto"/>
              <a:cs typeface="Roboto"/>
            </a:endParaRPr>
          </a:p>
          <a:p>
            <a:pPr marL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11111"/>
              <a:buNone/>
              <a:defRPr/>
            </a:pPr>
            <a:endParaRPr/>
          </a:p>
        </p:txBody>
      </p:sp>
      <p:sp>
        <p:nvSpPr>
          <p:cNvPr id="1617304016" name="Google Shape;112;p21"/>
          <p:cNvSpPr txBox="1">
            <a:spLocks noGrp="1"/>
          </p:cNvSpPr>
          <p:nvPr>
            <p:ph type="body" idx="1"/>
          </p:nvPr>
        </p:nvSpPr>
        <p:spPr bwMode="auto">
          <a:xfrm>
            <a:off x="204875" y="4756775"/>
            <a:ext cx="8520600" cy="5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4999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  <a:defRPr/>
            </a:pPr>
            <a:r>
              <a:rPr lang="pt-BR" sz="1050" u="sng">
                <a:solidFill>
                  <a:schemeClr val="hlink"/>
                </a:solidFill>
                <a:hlinkClick r:id="rId3"/>
              </a:rPr>
              <a:t>https://www.dirc.ufscar.br/riscos/todas-riscos-macroprocessos-altos-extremos.pdf/view</a:t>
            </a:r>
            <a:r>
              <a:rPr lang="pt-BR" sz="1050"/>
              <a:t> </a:t>
            </a:r>
            <a:endParaRPr sz="1050"/>
          </a:p>
        </p:txBody>
      </p:sp>
      <p:pic>
        <p:nvPicPr>
          <p:cNvPr id="394782903" name="Google Shape;113;p21">
            <a:hlinkClick r:id="rId3"/>
          </p:cNvPr>
          <p:cNvPicPr/>
          <p:nvPr/>
        </p:nvPicPr>
        <p:blipFill rotWithShape="1">
          <a:blip r:embed="rId4">
            <a:alphaModFix/>
          </a:blip>
          <a:stretch/>
        </p:blipFill>
        <p:spPr bwMode="auto">
          <a:xfrm>
            <a:off x="164325" y="649100"/>
            <a:ext cx="8979676" cy="414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95698922" name="Google Shape;119;p22"/>
          <p:cNvSpPr txBox="1">
            <a:spLocks noGrp="1"/>
          </p:cNvSpPr>
          <p:nvPr>
            <p:ph type="title"/>
          </p:nvPr>
        </p:nvSpPr>
        <p:spPr bwMode="auto">
          <a:xfrm>
            <a:off x="311699" y="445024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450433886" name="Google Shape;120;p22"/>
          <p:cNvSpPr txBox="1">
            <a:spLocks noGrp="1"/>
          </p:cNvSpPr>
          <p:nvPr>
            <p:ph type="body" idx="1"/>
          </p:nvPr>
        </p:nvSpPr>
        <p:spPr bwMode="auto">
          <a:xfrm>
            <a:off x="311699" y="1152473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 fontScale="95000" lnSpcReduction="1000"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18421"/>
              <a:buFont typeface="Arial"/>
              <a:buChar char="●"/>
              <a:defRPr/>
            </a:pPr>
            <a:r>
              <a:rPr lang="pt-BR" sz="1600" b="1" i="0" u="none" strike="noStrike" cap="none">
                <a:solidFill>
                  <a:srgbClr val="303030"/>
                </a:solidFill>
                <a:latin typeface="Arial"/>
                <a:ea typeface="Arial"/>
                <a:cs typeface="Arial"/>
              </a:rPr>
              <a:t>SPDI:</a:t>
            </a:r>
            <a:r>
              <a:rPr lang="pt-BR" sz="1600" b="0" i="0" u="none" strike="noStrike" cap="none">
                <a:solidFill>
                  <a:srgbClr val="303030"/>
                </a:solidFill>
                <a:latin typeface="Arial"/>
                <a:ea typeface="Arial"/>
                <a:cs typeface="Arial"/>
              </a:rPr>
              <a:t> </a:t>
            </a:r>
            <a:r>
              <a:rPr lang="pt-BR" sz="1600" b="0" i="0" u="none" strike="noStrike" cap="none">
                <a:solidFill>
                  <a:srgbClr val="30303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</a:rPr>
              <a:t>Falta de servidores para levantamento e monitoramento de indicadores</a:t>
            </a:r>
            <a:r>
              <a:rPr lang="pt-BR" sz="1600" b="0" i="0" u="none" strike="noStrike" cap="none">
                <a:solidFill>
                  <a:srgbClr val="303030"/>
                </a:solidFill>
                <a:latin typeface="Arial"/>
                <a:ea typeface="Arial"/>
                <a:cs typeface="Arial"/>
              </a:rPr>
              <a:t>, podendo gerar descumprimento de prazos e sanções de órgãos como TCU, CGU e MEC.</a:t>
            </a:r>
            <a:endParaRPr sz="1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18421"/>
              <a:buFont typeface="Arial"/>
              <a:buNone/>
              <a:defRPr/>
            </a:pPr>
            <a:endParaRPr sz="1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18421"/>
              <a:buFont typeface="Arial"/>
              <a:buChar char="●"/>
              <a:defRPr/>
            </a:pPr>
            <a:r>
              <a:rPr lang="pt-BR" sz="1600" b="1" i="0" u="none" strike="noStrike" cap="none">
                <a:solidFill>
                  <a:srgbClr val="303030"/>
                </a:solidFill>
                <a:latin typeface="Arial"/>
                <a:ea typeface="Arial"/>
                <a:cs typeface="Arial"/>
              </a:rPr>
              <a:t>DeDI:</a:t>
            </a:r>
            <a:r>
              <a:rPr lang="pt-BR" sz="1600" b="0" i="0" u="none" strike="noStrike" cap="none">
                <a:solidFill>
                  <a:srgbClr val="303030"/>
                </a:solidFill>
                <a:latin typeface="Arial"/>
                <a:ea typeface="Arial"/>
                <a:cs typeface="Arial"/>
              </a:rPr>
              <a:t> Riscos de </a:t>
            </a:r>
            <a:r>
              <a:rPr lang="pt-BR" sz="1600" b="0" i="0" u="none" strike="noStrike" cap="none">
                <a:solidFill>
                  <a:srgbClr val="30303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</a:rPr>
              <a:t>penalização por falhas em indicadores do TCU</a:t>
            </a:r>
            <a:r>
              <a:rPr lang="pt-BR" sz="1600" b="0" i="0" u="none" strike="noStrike" cap="none">
                <a:solidFill>
                  <a:srgbClr val="303030"/>
                </a:solidFill>
                <a:latin typeface="Arial"/>
                <a:ea typeface="Arial"/>
                <a:cs typeface="Arial"/>
              </a:rPr>
              <a:t>, no sistema Censup (INEP/MEC) e no Índice Geral de Governança (IGG).</a:t>
            </a:r>
            <a:endParaRPr sz="1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18421"/>
              <a:buFont typeface="Arial"/>
              <a:buNone/>
              <a:defRPr/>
            </a:pPr>
            <a:endParaRPr sz="1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18421"/>
              <a:buFont typeface="Arial"/>
              <a:buChar char="●"/>
              <a:defRPr/>
            </a:pPr>
            <a:r>
              <a:rPr lang="pt-BR" sz="1600" b="1" i="0" u="none" strike="noStrike" cap="none">
                <a:solidFill>
                  <a:srgbClr val="303030"/>
                </a:solidFill>
                <a:latin typeface="Arial"/>
                <a:ea typeface="Arial"/>
                <a:cs typeface="Arial"/>
              </a:rPr>
              <a:t>DeInfo:</a:t>
            </a:r>
            <a:r>
              <a:rPr lang="pt-BR" sz="1600" b="0" i="0" u="none" strike="noStrike" cap="none">
                <a:solidFill>
                  <a:srgbClr val="303030"/>
                </a:solidFill>
                <a:latin typeface="Arial"/>
                <a:ea typeface="Arial"/>
                <a:cs typeface="Arial"/>
              </a:rPr>
              <a:t> </a:t>
            </a:r>
            <a:r>
              <a:rPr lang="pt-BR" sz="1600" b="0" i="0" u="none" strike="noStrike" cap="none">
                <a:solidFill>
                  <a:srgbClr val="30303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</a:rPr>
              <a:t>Atrasos ou falhas na prestação de contas</a:t>
            </a:r>
            <a:r>
              <a:rPr lang="pt-BR" sz="1600" b="0" i="0" u="none" strike="noStrike" cap="none">
                <a:solidFill>
                  <a:srgbClr val="303030"/>
                </a:solidFill>
                <a:latin typeface="Arial"/>
                <a:ea typeface="Arial"/>
                <a:cs typeface="Arial"/>
              </a:rPr>
              <a:t> (Demonstrações Contábeis, Relatório Anual de Gestão e Auditoria da CGU) por falta de recebimento de dados de outras pró-reitorias.</a:t>
            </a:r>
            <a:endParaRPr sz="1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18421"/>
              <a:buFont typeface="Arial"/>
              <a:buNone/>
              <a:defRPr/>
            </a:pPr>
            <a:endParaRPr sz="1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18421"/>
              <a:buFont typeface="Arial"/>
              <a:buChar char="●"/>
              <a:defRPr/>
            </a:pPr>
            <a:r>
              <a:rPr lang="pt-BR" sz="1600" b="1" i="0" u="none" strike="noStrike" cap="none">
                <a:solidFill>
                  <a:srgbClr val="303030"/>
                </a:solidFill>
                <a:latin typeface="Arial"/>
                <a:ea typeface="Arial"/>
                <a:cs typeface="Arial"/>
              </a:rPr>
              <a:t>DIRC:</a:t>
            </a:r>
            <a:r>
              <a:rPr lang="pt-BR" sz="1600" b="0" i="0" u="none" strike="noStrike" cap="none">
                <a:solidFill>
                  <a:srgbClr val="303030"/>
                </a:solidFill>
                <a:latin typeface="Arial"/>
                <a:ea typeface="Arial"/>
                <a:cs typeface="Arial"/>
              </a:rPr>
              <a:t> </a:t>
            </a:r>
            <a:r>
              <a:rPr lang="pt-BR" sz="1600" b="0" i="0" u="none" strike="noStrike" cap="none">
                <a:solidFill>
                  <a:srgbClr val="30303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</a:rPr>
              <a:t>Falhas na identificação de indicadores de riscos</a:t>
            </a:r>
            <a:r>
              <a:rPr lang="pt-BR" sz="1600" b="0" i="0" u="none" strike="noStrike" cap="none">
                <a:solidFill>
                  <a:srgbClr val="303030"/>
                </a:solidFill>
                <a:latin typeface="Arial"/>
                <a:ea typeface="Arial"/>
                <a:cs typeface="Arial"/>
              </a:rPr>
              <a:t>, ausência de tratamento adequado por falta de maturidade em GR pelos gestores e não atendimento das demandas do DIRC pelas demais UORGs. </a:t>
            </a:r>
            <a:r>
              <a:rPr lang="pt-BR" sz="1600" b="0" i="0" u="none" strike="noStrike" cap="none">
                <a:solidFill>
                  <a:srgbClr val="30303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</a:rPr>
              <a:t>Ausência de identificação de riscos nos objetivos do PDI-UFSCa</a:t>
            </a:r>
            <a:r>
              <a:rPr lang="pt-BR" sz="1600" b="0" i="0" u="none" strike="noStrike" cap="none">
                <a:solidFill>
                  <a:srgbClr val="303030"/>
                </a:solidFill>
                <a:latin typeface="Arial"/>
                <a:ea typeface="Arial"/>
                <a:cs typeface="Arial"/>
              </a:rPr>
              <a:t>r.</a:t>
            </a:r>
            <a:endParaRPr sz="36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14246768" name="Google Shape;121;p22"/>
          <p:cNvSpPr txBox="1"/>
          <p:nvPr/>
        </p:nvSpPr>
        <p:spPr bwMode="auto">
          <a:xfrm>
            <a:off x="111141" y="541564"/>
            <a:ext cx="8979728" cy="476159"/>
          </a:xfrm>
          <a:prstGeom prst="rect">
            <a:avLst/>
          </a:prstGeom>
          <a:solidFill>
            <a:srgbClr val="4A86E8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91400" rIns="91400" bIns="91400" anchor="t" anchorCtr="0">
            <a:normAutofit fontScale="25000" lnSpcReduction="20000"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4000"/>
              <a:buFont typeface="Arial"/>
              <a:buNone/>
              <a:defRPr/>
            </a:pPr>
            <a:r>
              <a:rPr lang="pt-BR" sz="7200" b="0" i="0" u="none" strike="noStrike" cap="none">
                <a:solidFill>
                  <a:srgbClr val="FF0000"/>
                </a:solidFill>
                <a:highlight>
                  <a:srgbClr val="FAFAFA"/>
                </a:highlight>
                <a:latin typeface="Roboto"/>
                <a:ea typeface="Roboto"/>
                <a:cs typeface="Roboto"/>
              </a:rPr>
              <a:t>Análise sintética (exemplos) de riscos altos e extremos identificados na PROPLAN</a:t>
            </a:r>
            <a:endParaRPr sz="7200" b="0" i="0" u="none" strike="noStrike" cap="none">
              <a:solidFill>
                <a:srgbClr val="4D4D4D"/>
              </a:solidFill>
              <a:highlight>
                <a:srgbClr val="FAFAFA"/>
              </a:highlight>
              <a:latin typeface="Roboto"/>
              <a:ea typeface="Roboto"/>
              <a:cs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chemeClr val="dk1"/>
              </a:buClr>
              <a:buSzPct val="155555"/>
              <a:buFont typeface="Arial"/>
              <a:buNone/>
              <a:defRPr/>
            </a:pPr>
            <a:endParaRPr sz="7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7278966" name="Google Shape;106;p20"/>
          <p:cNvPicPr/>
          <p:nvPr/>
        </p:nvPicPr>
        <p:blipFill rotWithShape="1">
          <a:blip r:embed="rId3">
            <a:alphaModFix/>
          </a:blip>
          <a:stretch/>
        </p:blipFill>
        <p:spPr bwMode="auto">
          <a:xfrm>
            <a:off x="152400" y="152400"/>
            <a:ext cx="883141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96466319" name="Google Shape;71;p15"/>
          <p:cNvSpPr txBox="1">
            <a:spLocks noGrp="1"/>
          </p:cNvSpPr>
          <p:nvPr>
            <p:ph type="title"/>
          </p:nvPr>
        </p:nvSpPr>
        <p:spPr bwMode="auto">
          <a:xfrm>
            <a:off x="0" y="863004"/>
            <a:ext cx="9144000" cy="426000"/>
          </a:xfrm>
          <a:prstGeom prst="rect">
            <a:avLst/>
          </a:prstGeom>
          <a:solidFill>
            <a:srgbClr val="6FA8DC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6698"/>
              <a:buNone/>
              <a:defRPr/>
            </a:pPr>
            <a:r>
              <a:rPr lang="pt-BR" sz="2100" b="1">
                <a:solidFill>
                  <a:srgbClr val="0000FF"/>
                </a:solidFill>
              </a:rPr>
              <a:t>OBJETIVOS DO PLANEJAMENTO ANUAL DO DIRC</a:t>
            </a:r>
            <a:endParaRPr sz="2100" b="1">
              <a:solidFill>
                <a:srgbClr val="0000FF"/>
              </a:solidFill>
            </a:endParaRPr>
          </a:p>
        </p:txBody>
      </p:sp>
      <p:sp>
        <p:nvSpPr>
          <p:cNvPr id="1289890785" name="Google Shape;72;p15"/>
          <p:cNvSpPr txBox="1">
            <a:spLocks noGrp="1"/>
          </p:cNvSpPr>
          <p:nvPr>
            <p:ph type="body" idx="1"/>
          </p:nvPr>
        </p:nvSpPr>
        <p:spPr bwMode="auto">
          <a:xfrm>
            <a:off x="79351" y="1694657"/>
            <a:ext cx="8985300" cy="338481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528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680"/>
              <a:buFont typeface="Arial Narrow"/>
              <a:buChar char="-"/>
              <a:defRPr/>
            </a:pPr>
            <a:r>
              <a:rPr lang="pt-BR" sz="1200" b="1">
                <a:latin typeface="Arial Narrow"/>
                <a:ea typeface="Arial Narrow"/>
                <a:cs typeface="Arial Narrow"/>
              </a:rPr>
              <a:t>Alinhado ao Plano de Gestão de Riscos 2025–2028  - </a:t>
            </a:r>
            <a:endParaRPr sz="1200">
              <a:latin typeface="Arial Narrow"/>
              <a:ea typeface="Arial Narrow"/>
              <a:cs typeface="Arial Narrow"/>
            </a:endParaRPr>
          </a:p>
          <a:p>
            <a:pPr marL="45720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  <a:defRPr/>
            </a:pPr>
            <a:r>
              <a:rPr lang="pt-BR" sz="1200">
                <a:latin typeface="Arial Narrow"/>
                <a:ea typeface="Arial Narrow"/>
                <a:cs typeface="Arial Narrow"/>
              </a:rPr>
              <a:t>● Mapear riscos nos processos de trabalho das UORGs da UFSCar; </a:t>
            </a:r>
            <a:endParaRPr sz="1200">
              <a:latin typeface="Arial Narrow"/>
              <a:ea typeface="Arial Narrow"/>
              <a:cs typeface="Arial Narrow"/>
            </a:endParaRPr>
          </a:p>
          <a:p>
            <a:pPr marL="45720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  <a:defRPr/>
            </a:pPr>
            <a:r>
              <a:rPr lang="pt-BR" sz="1200">
                <a:latin typeface="Arial Narrow"/>
                <a:ea typeface="Arial Narrow"/>
                <a:cs typeface="Arial Narrow"/>
              </a:rPr>
              <a:t>● Identificação nas UORGs de eventuais  riscos à integridade;</a:t>
            </a:r>
            <a:endParaRPr sz="1200">
              <a:latin typeface="Arial Narrow"/>
              <a:ea typeface="Arial Narrow"/>
              <a:cs typeface="Arial Narrow"/>
            </a:endParaRPr>
          </a:p>
          <a:p>
            <a:pPr marL="45720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  <a:defRPr/>
            </a:pPr>
            <a:r>
              <a:rPr lang="pt-BR" sz="1200">
                <a:latin typeface="Arial Narrow"/>
                <a:ea typeface="Arial Narrow"/>
                <a:cs typeface="Arial Narrow"/>
              </a:rPr>
              <a:t>● Identificar riscos nos objetivos estratégicos do PDI-UFSCar 2024-2028.</a:t>
            </a:r>
            <a:endParaRPr sz="1200">
              <a:latin typeface="Arial Narrow"/>
              <a:ea typeface="Arial Narrow"/>
              <a:cs typeface="Arial Narrow"/>
            </a:endParaRPr>
          </a:p>
          <a:p>
            <a:pPr marL="45720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  <a:defRPr/>
            </a:pPr>
            <a:endParaRPr sz="1200">
              <a:latin typeface="Arial Narrow"/>
              <a:ea typeface="Arial Narrow"/>
              <a:cs typeface="Arial Narrow"/>
            </a:endParaRPr>
          </a:p>
          <a:p>
            <a:pPr marL="457200" lvl="0" indent="-32893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580"/>
              <a:buFont typeface="Arial Narrow"/>
              <a:buChar char="-"/>
              <a:defRPr/>
            </a:pPr>
            <a:r>
              <a:rPr lang="pt-BR" sz="1200">
                <a:latin typeface="Arial Narrow"/>
                <a:ea typeface="Arial Narrow"/>
                <a:cs typeface="Arial Narrow"/>
              </a:rPr>
              <a:t>Busca-se cumprir as diretrizes, objetivos, ações e metas do DIRC no PDI-UFSCar 2024-2028 e os objetivos estratégicos do</a:t>
            </a:r>
            <a:r>
              <a:rPr lang="pt-BR" sz="1200" b="1">
                <a:latin typeface="Arial Narrow"/>
                <a:ea typeface="Arial Narrow"/>
                <a:cs typeface="Arial Narrow"/>
              </a:rPr>
              <a:t> eixo 4 – Gestão especificamente o objetivo 4.1:</a:t>
            </a:r>
            <a:endParaRPr sz="1200" b="1">
              <a:latin typeface="Arial Narrow"/>
              <a:ea typeface="Arial Narrow"/>
              <a:cs typeface="Arial Narrow"/>
            </a:endParaRPr>
          </a:p>
          <a:p>
            <a:pPr marL="45720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pPr>
            <a:endParaRPr sz="1200" b="1">
              <a:latin typeface="Arial Narrow"/>
              <a:ea typeface="Arial Narrow"/>
              <a:cs typeface="Arial Narrow"/>
            </a:endParaRPr>
          </a:p>
          <a:p>
            <a:pPr marL="45720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  <a:defRPr/>
            </a:pPr>
            <a:r>
              <a:rPr lang="pt-BR" sz="1200" i="1">
                <a:latin typeface="Arial Narrow"/>
                <a:ea typeface="Arial Narrow"/>
                <a:cs typeface="Arial Narrow"/>
              </a:rPr>
              <a:t>● </a:t>
            </a:r>
            <a:r>
              <a:rPr lang="pt-BR" sz="1200" b="1" i="1">
                <a:latin typeface="Arial Narrow"/>
                <a:ea typeface="Arial Narrow"/>
                <a:cs typeface="Arial Narrow"/>
              </a:rPr>
              <a:t>Consolidar e aprimorar a governança corporativa e a transparência na Universidade;</a:t>
            </a:r>
            <a:endParaRPr sz="1200" b="1">
              <a:latin typeface="Arial Narrow"/>
              <a:ea typeface="Arial Narrow"/>
              <a:cs typeface="Arial Narrow"/>
            </a:endParaRPr>
          </a:p>
          <a:p>
            <a:pPr marL="45720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  <a:defRPr/>
            </a:pPr>
            <a:r>
              <a:rPr lang="pt-BR" sz="1200">
                <a:latin typeface="Arial Narrow"/>
                <a:ea typeface="Arial Narrow"/>
                <a:cs typeface="Arial Narrow"/>
              </a:rPr>
              <a:t> ● </a:t>
            </a:r>
            <a:r>
              <a:rPr lang="pt-BR" sz="1200" b="1">
                <a:latin typeface="Arial Narrow"/>
                <a:ea typeface="Arial Narrow"/>
                <a:cs typeface="Arial Narrow"/>
              </a:rPr>
              <a:t>Ação 4.1.4 – Aumentar a maturidade da Gestão de Riscos</a:t>
            </a:r>
            <a:r>
              <a:rPr lang="pt-BR" sz="1200">
                <a:latin typeface="Arial Narrow"/>
                <a:ea typeface="Arial Narrow"/>
                <a:cs typeface="Arial Narrow"/>
              </a:rPr>
              <a:t>:</a:t>
            </a:r>
            <a:endParaRPr sz="1200">
              <a:latin typeface="Arial Narrow"/>
              <a:ea typeface="Arial Narrow"/>
              <a:cs typeface="Arial Narrow"/>
            </a:endParaRPr>
          </a:p>
          <a:p>
            <a:pPr marL="45720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  <a:defRPr/>
            </a:pPr>
            <a:r>
              <a:rPr lang="pt-BR" sz="1200">
                <a:latin typeface="Arial Narrow"/>
                <a:ea typeface="Arial Narrow"/>
                <a:cs typeface="Arial Narrow"/>
              </a:rPr>
              <a:t>-  </a:t>
            </a:r>
            <a:r>
              <a:rPr lang="pt-BR" sz="1200" b="1" i="1">
                <a:latin typeface="Arial Narrow"/>
                <a:ea typeface="Arial Narrow"/>
                <a:cs typeface="Arial Narrow"/>
              </a:rPr>
              <a:t>Meta 1: Mapear todos os riscos altos e extremos </a:t>
            </a:r>
            <a:r>
              <a:rPr lang="pt-BR" sz="1200" i="1">
                <a:latin typeface="Arial Narrow"/>
                <a:ea typeface="Arial Narrow"/>
                <a:cs typeface="Arial Narrow"/>
              </a:rPr>
              <a:t>dos processos de todas as unidades organizacionais;</a:t>
            </a:r>
            <a:endParaRPr sz="1200" i="1">
              <a:latin typeface="Arial Narrow"/>
              <a:ea typeface="Arial Narrow"/>
              <a:cs typeface="Arial Narrow"/>
            </a:endParaRPr>
          </a:p>
          <a:p>
            <a:pPr marL="457200" lvl="0" indent="0" algn="l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  <a:defRPr/>
            </a:pPr>
            <a:r>
              <a:rPr lang="pt-BR" sz="1200" i="1">
                <a:latin typeface="Arial Narrow"/>
                <a:ea typeface="Arial Narrow"/>
                <a:cs typeface="Arial Narrow"/>
              </a:rPr>
              <a:t>- </a:t>
            </a:r>
            <a:r>
              <a:rPr lang="pt-BR" sz="1200" b="1" i="1">
                <a:latin typeface="Arial Narrow"/>
                <a:ea typeface="Arial Narrow"/>
                <a:cs typeface="Arial Narrow"/>
              </a:rPr>
              <a:t> Meta 2: Implementar ações de monitoramento dos riscos</a:t>
            </a:r>
            <a:r>
              <a:rPr lang="pt-BR" sz="1200" i="1">
                <a:latin typeface="Arial Narrow"/>
                <a:ea typeface="Arial Narrow"/>
                <a:cs typeface="Arial Narrow"/>
              </a:rPr>
              <a:t> identificados como extremos em todas as UORGs.</a:t>
            </a:r>
            <a:endParaRPr sz="1200" i="1">
              <a:latin typeface="Arial Narrow"/>
              <a:ea typeface="Arial Narrow"/>
              <a:cs typeface="Arial Narrow"/>
            </a:endParaRPr>
          </a:p>
        </p:txBody>
      </p:sp>
      <p:pic>
        <p:nvPicPr>
          <p:cNvPr id="1918913916" name="Google Shape;73;p15" descr="3d white people with business statistic graph. Success concept (Fornecido por Getty Images)"/>
          <p:cNvPicPr/>
          <p:nvPr/>
        </p:nvPicPr>
        <p:blipFill rotWithShape="1">
          <a:blip r:embed="rId3">
            <a:alphaModFix/>
          </a:blip>
          <a:stretch/>
        </p:blipFill>
        <p:spPr bwMode="auto">
          <a:xfrm>
            <a:off x="7367155" y="1694657"/>
            <a:ext cx="1697494" cy="944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1006413" name="Imagem 1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0" y="31528"/>
            <a:ext cx="9021176" cy="6750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4435693" name="Google Shape;64;p14"/>
          <p:cNvSpPr txBox="1">
            <a:spLocks noGrp="1"/>
          </p:cNvSpPr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  <a:defRPr/>
            </a:pPr>
            <a:endParaRPr/>
          </a:p>
        </p:txBody>
      </p:sp>
      <p:sp>
        <p:nvSpPr>
          <p:cNvPr id="637308907" name="Google Shape;65;p14"/>
          <p:cNvSpPr txBox="1">
            <a:spLocks noGrp="1"/>
          </p:cNvSpPr>
          <p:nvPr>
            <p:ph type="body" idx="1"/>
          </p:nvPr>
        </p:nvSpPr>
        <p:spPr bwMode="auto"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4999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  <a:defRPr/>
            </a:pPr>
            <a:endParaRPr/>
          </a:p>
        </p:txBody>
      </p:sp>
      <p:pic>
        <p:nvPicPr>
          <p:cNvPr id="1743054652" name="Google Shape;66;p14"/>
          <p:cNvPicPr/>
          <p:nvPr/>
        </p:nvPicPr>
        <p:blipFill rotWithShape="1">
          <a:blip r:embed="rId3">
            <a:alphaModFix/>
          </a:blip>
          <a:stretch/>
        </p:blipFill>
        <p:spPr bwMode="auto">
          <a:xfrm>
            <a:off x="0" y="137972"/>
            <a:ext cx="9143999" cy="4867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66887213" name="Google Shape;78;p16"/>
          <p:cNvSpPr txBox="1">
            <a:spLocks noGrp="1"/>
          </p:cNvSpPr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  <a:defRPr/>
            </a:pPr>
            <a:endParaRPr/>
          </a:p>
        </p:txBody>
      </p:sp>
      <p:sp>
        <p:nvSpPr>
          <p:cNvPr id="182359116" name="Google Shape;79;p16"/>
          <p:cNvSpPr txBox="1">
            <a:spLocks noGrp="1"/>
          </p:cNvSpPr>
          <p:nvPr>
            <p:ph type="body" idx="1"/>
          </p:nvPr>
        </p:nvSpPr>
        <p:spPr bwMode="auto"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4999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  <a:defRPr/>
            </a:pPr>
            <a:endParaRPr/>
          </a:p>
        </p:txBody>
      </p:sp>
      <p:pic>
        <p:nvPicPr>
          <p:cNvPr id="2107042170" name="Google Shape;80;p16"/>
          <p:cNvPicPr/>
          <p:nvPr/>
        </p:nvPicPr>
        <p:blipFill rotWithShape="1">
          <a:blip r:embed="rId3">
            <a:alphaModFix/>
          </a:blip>
          <a:stretch/>
        </p:blipFill>
        <p:spPr bwMode="auto">
          <a:xfrm>
            <a:off x="0" y="150850"/>
            <a:ext cx="9143999" cy="4841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37986006" name="Google Shape;92;p18"/>
          <p:cNvSpPr txBox="1">
            <a:spLocks noGrp="1"/>
          </p:cNvSpPr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  <a:defRPr/>
            </a:pPr>
            <a:endParaRPr/>
          </a:p>
        </p:txBody>
      </p:sp>
      <p:sp>
        <p:nvSpPr>
          <p:cNvPr id="1803285812" name="Google Shape;93;p18"/>
          <p:cNvSpPr txBox="1">
            <a:spLocks noGrp="1"/>
          </p:cNvSpPr>
          <p:nvPr>
            <p:ph type="body" idx="1"/>
          </p:nvPr>
        </p:nvSpPr>
        <p:spPr bwMode="auto"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4999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  <a:defRPr/>
            </a:pPr>
            <a:endParaRPr/>
          </a:p>
        </p:txBody>
      </p:sp>
      <p:pic>
        <p:nvPicPr>
          <p:cNvPr id="1849900424" name="Google Shape;94;p18"/>
          <p:cNvPicPr/>
          <p:nvPr/>
        </p:nvPicPr>
        <p:blipFill rotWithShape="1">
          <a:blip r:embed="rId3">
            <a:alphaModFix/>
          </a:blip>
          <a:stretch/>
        </p:blipFill>
        <p:spPr bwMode="auto">
          <a:xfrm>
            <a:off x="0" y="373250"/>
            <a:ext cx="9143999" cy="471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30268039" name="Google Shape;85;p17"/>
          <p:cNvSpPr txBox="1">
            <a:spLocks noGrp="1"/>
          </p:cNvSpPr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  <a:defRPr/>
            </a:pPr>
            <a:endParaRPr/>
          </a:p>
        </p:txBody>
      </p:sp>
      <p:sp>
        <p:nvSpPr>
          <p:cNvPr id="605881481" name="Google Shape;86;p17"/>
          <p:cNvSpPr txBox="1">
            <a:spLocks noGrp="1"/>
          </p:cNvSpPr>
          <p:nvPr>
            <p:ph type="body" idx="1"/>
          </p:nvPr>
        </p:nvSpPr>
        <p:spPr bwMode="auto"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4999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  <a:defRPr/>
            </a:pPr>
            <a:endParaRPr/>
          </a:p>
        </p:txBody>
      </p:sp>
      <p:pic>
        <p:nvPicPr>
          <p:cNvPr id="258949256" name="Google Shape;87;p17"/>
          <p:cNvPicPr/>
          <p:nvPr/>
        </p:nvPicPr>
        <p:blipFill rotWithShape="1">
          <a:blip r:embed="rId3">
            <a:alphaModFix/>
          </a:blip>
          <a:stretch/>
        </p:blipFill>
        <p:spPr bwMode="auto">
          <a:xfrm>
            <a:off x="0" y="158124"/>
            <a:ext cx="9144001" cy="4827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8471362" name="Google Shape;99;p19"/>
          <p:cNvSpPr txBox="1">
            <a:spLocks noGrp="1"/>
          </p:cNvSpPr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  <a:defRPr/>
            </a:pPr>
            <a:endParaRPr/>
          </a:p>
        </p:txBody>
      </p:sp>
      <p:sp>
        <p:nvSpPr>
          <p:cNvPr id="1278335976" name="Google Shape;100;p19"/>
          <p:cNvSpPr txBox="1">
            <a:spLocks noGrp="1"/>
          </p:cNvSpPr>
          <p:nvPr>
            <p:ph type="body" idx="1"/>
          </p:nvPr>
        </p:nvSpPr>
        <p:spPr bwMode="auto"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4999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  <a:defRPr/>
            </a:pPr>
            <a:endParaRPr/>
          </a:p>
        </p:txBody>
      </p:sp>
      <p:pic>
        <p:nvPicPr>
          <p:cNvPr id="1670815132" name="Google Shape;101;p19"/>
          <p:cNvPicPr/>
          <p:nvPr/>
        </p:nvPicPr>
        <p:blipFill rotWithShape="1">
          <a:blip r:embed="rId3">
            <a:alphaModFix/>
          </a:blip>
          <a:stretch/>
        </p:blipFill>
        <p:spPr bwMode="auto">
          <a:xfrm>
            <a:off x="0" y="223966"/>
            <a:ext cx="9143999" cy="4695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76884804" name="O_DIRC_na_UFSC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tretch/>
        </p:blipFill>
        <p:spPr bwMode="auto">
          <a:xfrm>
            <a:off x="1121013" y="1132580"/>
            <a:ext cx="6708912" cy="3584654"/>
          </a:xfrm>
          <a:prstGeom prst="rect">
            <a:avLst/>
          </a:prstGeom>
        </p:spPr>
      </p:pic>
      <p:pic>
        <p:nvPicPr>
          <p:cNvPr id="1823248983" name="Imagem 1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>
            <a:off x="61411" y="31527"/>
            <a:ext cx="9021175" cy="675054"/>
          </a:xfrm>
          <a:prstGeom prst="rect">
            <a:avLst/>
          </a:prstGeom>
        </p:spPr>
      </p:pic>
      <p:sp>
        <p:nvSpPr>
          <p:cNvPr id="1992196540" name="Google Shape;71;p15"/>
          <p:cNvSpPr txBox="1">
            <a:spLocks noGrp="1"/>
          </p:cNvSpPr>
          <p:nvPr/>
        </p:nvSpPr>
        <p:spPr bwMode="auto">
          <a:xfrm>
            <a:off x="1100229" y="706581"/>
            <a:ext cx="6708912" cy="425999"/>
          </a:xfrm>
          <a:prstGeom prst="rect">
            <a:avLst/>
          </a:prstGeom>
          <a:solidFill>
            <a:srgbClr val="6FA8DC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Overflow="overflow" horzOverflow="overflow" vert="horz" wrap="square" lIns="91424" tIns="91424" rIns="91424" bIns="91424" numCol="1" spcCol="0" rtlCol="0" fromWordArt="0" anchor="t" anchorCtr="0" forceAA="0" compatLnSpc="0">
            <a:normAutofit fontScale="95000" lnSpcReduction="1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6698"/>
              <a:buNone/>
              <a:defRPr/>
            </a:pPr>
            <a:r>
              <a:rPr lang="pt-BR" sz="1400" b="1">
                <a:solidFill>
                  <a:srgbClr val="0000FF"/>
                </a:solidFill>
              </a:rPr>
              <a:t>VÍDEO DE APRESENTAÇÃO DA ÁREA DE INTEGRIDADE E RISCOS DA UFSCar</a:t>
            </a:r>
            <a:endParaRPr sz="1400" b="1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255" fill="hold"/>
                                        <p:tgtEl>
                                          <p:spTgt spid="16768848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768848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768848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688480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7688480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19512232" name="Imagem 2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0" y="-10392"/>
            <a:ext cx="9025920" cy="6754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5A4AEA-9C33-4EBC-97B4-E79A250DA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080" y="1898137"/>
            <a:ext cx="3688773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t-BR" altLang="pt-BR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– Missão Institucional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 Garantir que a UFSCar atue com:</a:t>
            </a:r>
          </a:p>
          <a:p>
            <a:pPr marL="285750" lvl="2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v"/>
            </a:pP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Integridade </a:t>
            </a:r>
          </a:p>
          <a:p>
            <a:pPr marL="285750" lvl="2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v"/>
            </a:pP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Transparência </a:t>
            </a:r>
          </a:p>
          <a:p>
            <a:pPr marL="285750" lvl="2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v"/>
            </a:pP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Conformidade normativa </a:t>
            </a:r>
          </a:p>
          <a:p>
            <a:pPr marL="285750" lvl="2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v"/>
            </a:pP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Eficiência na gestão de riscos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21A2AB-2C59-4FEF-BA78-6EA0045D1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080" y="663575"/>
            <a:ext cx="428357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- </a:t>
            </a:r>
            <a:r>
              <a:rPr kumimoji="0" lang="pt-BR" altLang="pt-BR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Gestão de Riscos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Identificação de riscos operacionais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Avaliação de impactos e probabilidades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Proposição de medidas preventivas e corretivas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B8301B-9A8F-4755-BA3A-3A104F271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6464" y="621585"/>
            <a:ext cx="4283572" cy="307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– Integridade, Capacitação e  Desenvolvimento Institucional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Promoção da capacitação dos servidores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Disseminação da cultura de integridade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Fortalecimento das boas práticas de governança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pt-BR" altLang="pt-BR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Comunicação Institucional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pt-BR" altLang="pt-BR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Comunicação clara e contínua sobre integridade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Articulação entre as áreas estratégicas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Integração das iniciativas de conformidade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2BDEF0-EB5C-4CA1-867A-635CCE92B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080" y="3655919"/>
            <a:ext cx="5455227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 – </a:t>
            </a:r>
            <a:r>
              <a:rPr kumimoji="0" lang="pt-BR" altLang="pt-BR" b="1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Assessoria Estratégica de controle interno da Reitoria  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lang="pt-BR" altLang="pt-BR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Órgão de assessoramento estratégico de controle interno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Coordenadora de ações voltadas à transparência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</a:pP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Estrutura de apoio à alta administração </a:t>
            </a:r>
            <a:r>
              <a:rPr lang="pt-BR" altLang="pt-BR" dirty="0">
                <a:solidFill>
                  <a:schemeClr val="tx1"/>
                </a:solidFill>
                <a:latin typeface="Arial" panose="020B0604020202020204" pitchFamily="34" charset="0"/>
              </a:rPr>
              <a:t>em relação à</a:t>
            </a:r>
            <a:r>
              <a:rPr kumimoji="0" lang="pt-BR" altLang="pt-BR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governança dos controles internos</a:t>
            </a:r>
            <a:r>
              <a:rPr kumimoji="0" lang="pt-BR" altLang="pt-B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A299EA5-4B60-4A78-916F-0AB611A56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5897" y="3803073"/>
            <a:ext cx="2624984" cy="12620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/>
    </mc:Choice>
    <mc:Fallback xmlns="" xmlns:m="http://schemas.openxmlformats.org/officeDocument/2006/math" xmlns:w="http://schemas.openxmlformats.org/wordprocessingml/2006/main">
      <p:transition advClick="1"/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448</Words>
  <Application>Microsoft Office PowerPoint</Application>
  <PresentationFormat>Apresentação na tela (16:9)</PresentationFormat>
  <Paragraphs>52</Paragraphs>
  <Slides>12</Slides>
  <Notes>12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7" baseType="lpstr">
      <vt:lpstr>Arial Narrow</vt:lpstr>
      <vt:lpstr>Wingdings</vt:lpstr>
      <vt:lpstr>Arial</vt:lpstr>
      <vt:lpstr>Roboto</vt:lpstr>
      <vt:lpstr>Simple Light</vt:lpstr>
      <vt:lpstr>Apresentação do PowerPoint</vt:lpstr>
      <vt:lpstr>OBJETIVOS DO PLANEJAMENTO ANUAL DO DIRC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Atualização dos Riscos Identificados nas UORGs da PROPLAN 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USER</cp:lastModifiedBy>
  <cp:revision>13</cp:revision>
  <dcterms:modified xsi:type="dcterms:W3CDTF">2026-03-26T10:41:52Z</dcterms:modified>
</cp:coreProperties>
</file>